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 hasCustomPrompt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 hasCustomPrompt="1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Title Text"/>
          <p:cNvSpPr txBox="1"/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Title Text"/>
          <p:cNvSpPr txBox="1"/>
          <p:nvPr>
            <p:ph type="title" hasCustomPrompt="1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 hasCustomPrompt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"/>
          <p:cNvSpPr txBox="1"/>
          <p:nvPr>
            <p:ph type="subTitle" sz="quarter" idx="1"/>
          </p:nvPr>
        </p:nvSpPr>
        <p:spPr>
          <a:xfrm>
            <a:off x="1245870" y="5884545"/>
            <a:ext cx="10709910" cy="18770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>
                <a:sym typeface="+mn-ea"/>
              </a:rPr>
              <a:t>Most.Kaniz Fatema Isha</a:t>
            </a:r>
            <a:endParaRPr lang="en-US"/>
          </a:p>
          <a:p>
            <a:r>
              <a:rPr lang="en-US">
                <a:sym typeface="+mn-ea"/>
              </a:rPr>
              <a:t>Lecturer, CSE,</a:t>
            </a:r>
            <a:endParaRPr lang="en-US"/>
          </a:p>
          <a:p>
            <a:r>
              <a:rPr lang="en-US">
                <a:sym typeface="+mn-ea"/>
              </a:rPr>
              <a:t>KUET</a:t>
            </a:r>
          </a:p>
        </p:txBody>
      </p:sp>
      <p:sp>
        <p:nvSpPr>
          <p:cNvPr id="120" name="SV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</a:t>
            </a:r>
            <a:r>
              <a:rPr lang="en-US"/>
              <a:t>upport </a:t>
            </a:r>
            <a:r>
              <a:t>V</a:t>
            </a:r>
            <a:r>
              <a:rPr lang="en-US"/>
              <a:t>ector </a:t>
            </a:r>
            <a:r>
              <a:t>M</a:t>
            </a:r>
            <a:r>
              <a:rPr lang="en-US"/>
              <a:t>achine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95" name="How to place the classifier?"/>
          <p:cNvSpPr txBox="1"/>
          <p:nvPr>
            <p:ph type="body" sz="quarter" idx="1"/>
          </p:nvPr>
        </p:nvSpPr>
        <p:spPr>
          <a:xfrm>
            <a:off x="952500" y="2590800"/>
            <a:ext cx="10656190" cy="1454748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to place the classifier?</a:t>
            </a:r>
          </a:p>
        </p:txBody>
      </p:sp>
      <p:sp>
        <p:nvSpPr>
          <p:cNvPr id="197" name="Line"/>
          <p:cNvSpPr/>
          <p:nvPr/>
        </p:nvSpPr>
        <p:spPr>
          <a:xfrm>
            <a:off x="5717964" y="5298673"/>
            <a:ext cx="1" cy="1349819"/>
          </a:xfrm>
          <a:prstGeom prst="line">
            <a:avLst/>
          </a:prstGeom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8" name="Line"/>
          <p:cNvSpPr/>
          <p:nvPr/>
        </p:nvSpPr>
        <p:spPr>
          <a:xfrm>
            <a:off x="867880" y="5973582"/>
            <a:ext cx="900302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9" name="Oval"/>
          <p:cNvSpPr/>
          <p:nvPr/>
        </p:nvSpPr>
        <p:spPr>
          <a:xfrm>
            <a:off x="3658331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0" name="Oval"/>
          <p:cNvSpPr/>
          <p:nvPr/>
        </p:nvSpPr>
        <p:spPr>
          <a:xfrm>
            <a:off x="3298587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1" name="Oval"/>
          <p:cNvSpPr/>
          <p:nvPr/>
        </p:nvSpPr>
        <p:spPr>
          <a:xfrm>
            <a:off x="2350060" y="5650591"/>
            <a:ext cx="630595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2" name="Oval"/>
          <p:cNvSpPr/>
          <p:nvPr/>
        </p:nvSpPr>
        <p:spPr>
          <a:xfrm>
            <a:off x="1473975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3" name="Oval"/>
          <p:cNvSpPr/>
          <p:nvPr/>
        </p:nvSpPr>
        <p:spPr>
          <a:xfrm>
            <a:off x="8815018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4" name="Oval"/>
          <p:cNvSpPr/>
          <p:nvPr/>
        </p:nvSpPr>
        <p:spPr>
          <a:xfrm>
            <a:off x="8455274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5" name="Oval"/>
          <p:cNvSpPr/>
          <p:nvPr/>
        </p:nvSpPr>
        <p:spPr>
          <a:xfrm>
            <a:off x="7618320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6" name="Oval"/>
          <p:cNvSpPr/>
          <p:nvPr/>
        </p:nvSpPr>
        <p:spPr>
          <a:xfrm>
            <a:off x="6873185" y="5650591"/>
            <a:ext cx="630595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7" name="Oval"/>
          <p:cNvSpPr/>
          <p:nvPr/>
        </p:nvSpPr>
        <p:spPr>
          <a:xfrm>
            <a:off x="6187103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8" name="Miss Classification"/>
          <p:cNvSpPr txBox="1"/>
          <p:nvPr/>
        </p:nvSpPr>
        <p:spPr>
          <a:xfrm>
            <a:off x="5957330" y="4533899"/>
            <a:ext cx="4544848" cy="685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Miss Classification</a:t>
            </a:r>
          </a:p>
        </p:txBody>
      </p:sp>
      <p:sp>
        <p:nvSpPr>
          <p:cNvPr id="209" name="Soft Margin Classifier"/>
          <p:cNvSpPr txBox="1"/>
          <p:nvPr/>
        </p:nvSpPr>
        <p:spPr>
          <a:xfrm>
            <a:off x="3196931" y="6832527"/>
            <a:ext cx="5664780" cy="685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Soft Margin Classifier</a:t>
            </a:r>
          </a:p>
        </p:txBody>
      </p:sp>
      <p:sp>
        <p:nvSpPr>
          <p:cNvPr id="156" name="Line"/>
          <p:cNvSpPr/>
          <p:nvPr/>
        </p:nvSpPr>
        <p:spPr>
          <a:xfrm>
            <a:off x="5710002" y="5165169"/>
            <a:ext cx="1" cy="1559677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  <p:bldP spid="156" grpId="1" bldLvl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creenshot 2024-12-09 at 9.50.18 AM.png" descr="Screenshot 2024-12-09 at 9.50.18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3089" y="1735963"/>
            <a:ext cx="9238622" cy="66310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Key Concepts in SV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Concepts in SVM</a:t>
            </a:r>
          </a:p>
        </p:txBody>
      </p:sp>
      <p:sp>
        <p:nvSpPr>
          <p:cNvPr id="214" name="Hyperplane: A decision boundary that separates data points of different classes. The SVM finds the maximum margin hyperplane, which ensures the widest separation between class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9730" indent="-379730" defTabSz="485140">
              <a:spcBef>
                <a:spcPts val="3400"/>
              </a:spcBef>
              <a:defRPr sz="3155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Hyperplane</a:t>
            </a:r>
            <a:r>
              <a:t>:</a:t>
            </a:r>
            <a:br/>
            <a:r>
              <a:t>A decision boundary that separates data points of different classes. The SVM finds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maximum margin hyperplane</a:t>
            </a:r>
            <a:r>
              <a:t>, which ensures the widest separation between classes.</a:t>
            </a:r>
          </a:p>
          <a:p>
            <a:pPr marL="379730" indent="-379730" defTabSz="485140">
              <a:spcBef>
                <a:spcPts val="3400"/>
              </a:spcBef>
              <a:defRPr sz="3155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Support Vectors</a:t>
            </a:r>
            <a:r>
              <a:t>:</a:t>
            </a:r>
            <a:br/>
            <a:r>
              <a:t>The closest data points to the hyperplane. They define the hyperplane and influence the margin.</a:t>
            </a:r>
          </a:p>
          <a:p>
            <a:pPr marL="379730" indent="-379730" defTabSz="485140">
              <a:spcBef>
                <a:spcPts val="3400"/>
              </a:spcBef>
              <a:defRPr sz="3155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Margin</a:t>
            </a:r>
            <a:r>
              <a:t>:</a:t>
            </a:r>
            <a:br/>
            <a:r>
              <a:t>The perpendicular distance between the hyperplane and the support vectors. SVM maximizes this margin to achieve the best separation.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VM Objective: Maximum Margin Hyperpla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5140">
              <a:defRPr sz="6640"/>
            </a:lvl1pPr>
          </a:lstStyle>
          <a:p>
            <a:r>
              <a:t>SVM Objective: Maximum Margin Hyperplane</a:t>
            </a:r>
          </a:p>
        </p:txBody>
      </p:sp>
      <p:sp>
        <p:nvSpPr>
          <p:cNvPr id="217" name="Hyperplane Selection:SVM identifies hyperplanes that segregate the classes.The goal is to find the best hyperplane with the largest separation (margin) between class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3230" indent="-443230" defTabSz="566420">
              <a:spcBef>
                <a:spcPts val="4000"/>
              </a:spcBef>
              <a:defRPr sz="3685"/>
            </a:pPr>
            <a:r>
              <a:t>Hyperplane Selection:SVM identifies hyperplanes that segregate the classes.The goal is to find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best hyperplane</a:t>
            </a:r>
            <a:r>
              <a:t> with the largest separation (margin) between classes.</a:t>
            </a:r>
          </a:p>
          <a:p>
            <a:pPr marL="443230" indent="-443230" defTabSz="566420">
              <a:spcBef>
                <a:spcPts val="4000"/>
              </a:spcBef>
              <a:defRPr sz="3685"/>
            </a:pPr>
            <a:r>
              <a:t>Maximizing the Margin</a:t>
            </a:r>
            <a:r>
              <a:t>:</a:t>
            </a:r>
            <a:r>
              <a:t>The optimal hyperplane ensures the maximum distance from the support vectors on both sides.This hyperplane is called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maximum margin hyperplane</a:t>
            </a:r>
            <a:r>
              <a:t>, and the classifier it defines is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maximum margin classifier</a:t>
            </a:r>
            <a: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Key Concepts in SV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Concepts in SVM</a:t>
            </a:r>
          </a:p>
        </p:txBody>
      </p:sp>
      <p:pic>
        <p:nvPicPr>
          <p:cNvPr id="220" name="Screenshot 2024-12-09 at 9.56.00 AM.png" descr="Screenshot 2024-12-09 at 9.56.00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717" y="3002002"/>
            <a:ext cx="11552228" cy="47667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VM Tuning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SVM Tuning Parameters</a:t>
            </a:r>
          </a:p>
        </p:txBody>
      </p:sp>
      <p:sp>
        <p:nvSpPr>
          <p:cNvPr id="223" name="Kern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Kernels</a:t>
            </a:r>
          </a:p>
          <a:p>
            <a:r>
              <a:t>Regularization</a:t>
            </a:r>
          </a:p>
          <a:p>
            <a:r>
              <a:rPr lang="en-US"/>
              <a:t>Gamma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What happens when the data is not linearly separable?"/>
          <p:cNvSpPr txBox="1"/>
          <p:nvPr>
            <p:ph type="body" sz="quarter" idx="1"/>
          </p:nvPr>
        </p:nvSpPr>
        <p:spPr>
          <a:xfrm>
            <a:off x="952500" y="2590800"/>
            <a:ext cx="11553181" cy="795789"/>
          </a:xfrm>
          <a:prstGeom prst="rect">
            <a:avLst/>
          </a:prstGeom>
        </p:spPr>
        <p:txBody>
          <a:bodyPr/>
          <a:lstStyle>
            <a:lvl1pPr marL="397510" indent="-397510" defTabSz="508000">
              <a:spcBef>
                <a:spcPts val="3600"/>
              </a:spcBef>
              <a:defRPr sz="3305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What happens when the data is not linearly separable?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26" name="Screenshot 2024-12-09 at 9.58.56 AM.png" descr="Screenshot 2024-12-09 at 9.58.56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420" y="3833535"/>
            <a:ext cx="5329428" cy="50248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ut what happens when the data is not linearly separable?"/>
          <p:cNvSpPr txBox="1"/>
          <p:nvPr>
            <p:ph type="body" sz="quarter" idx="1"/>
          </p:nvPr>
        </p:nvSpPr>
        <p:spPr>
          <a:xfrm>
            <a:off x="952500" y="2590800"/>
            <a:ext cx="11553181" cy="795789"/>
          </a:xfrm>
          <a:prstGeom prst="rect">
            <a:avLst/>
          </a:prstGeom>
        </p:spPr>
        <p:txBody>
          <a:bodyPr/>
          <a:lstStyle>
            <a:lvl1pPr marL="374650" indent="-374650" defTabSz="478790">
              <a:spcBef>
                <a:spcPts val="3400"/>
              </a:spcBef>
              <a:defRPr sz="3115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lang="en-US" b="1"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hat happens when the data is not linearly separable?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9" name="Line"/>
          <p:cNvSpPr/>
          <p:nvPr/>
        </p:nvSpPr>
        <p:spPr>
          <a:xfrm>
            <a:off x="952500" y="5973582"/>
            <a:ext cx="1155318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0" name="Oval"/>
          <p:cNvSpPr/>
          <p:nvPr/>
        </p:nvSpPr>
        <p:spPr>
          <a:xfrm>
            <a:off x="2909494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1" name="Oval"/>
          <p:cNvSpPr/>
          <p:nvPr/>
        </p:nvSpPr>
        <p:spPr>
          <a:xfrm>
            <a:off x="2549750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2" name="Oval"/>
          <p:cNvSpPr/>
          <p:nvPr/>
        </p:nvSpPr>
        <p:spPr>
          <a:xfrm>
            <a:off x="1913239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3" name="Oval"/>
          <p:cNvSpPr/>
          <p:nvPr/>
        </p:nvSpPr>
        <p:spPr>
          <a:xfrm>
            <a:off x="1473975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4" name="Oval"/>
          <p:cNvSpPr/>
          <p:nvPr/>
        </p:nvSpPr>
        <p:spPr>
          <a:xfrm>
            <a:off x="7158019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5" name="Oval"/>
          <p:cNvSpPr/>
          <p:nvPr/>
        </p:nvSpPr>
        <p:spPr>
          <a:xfrm>
            <a:off x="6798275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6" name="Oval"/>
          <p:cNvSpPr/>
          <p:nvPr/>
        </p:nvSpPr>
        <p:spPr>
          <a:xfrm>
            <a:off x="5961321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7" name="Oval"/>
          <p:cNvSpPr/>
          <p:nvPr/>
        </p:nvSpPr>
        <p:spPr>
          <a:xfrm>
            <a:off x="5216187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8" name="Oval"/>
          <p:cNvSpPr/>
          <p:nvPr/>
        </p:nvSpPr>
        <p:spPr>
          <a:xfrm>
            <a:off x="9519427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9" name="Oval"/>
          <p:cNvSpPr/>
          <p:nvPr/>
        </p:nvSpPr>
        <p:spPr>
          <a:xfrm>
            <a:off x="11261219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0" name="Oval"/>
          <p:cNvSpPr/>
          <p:nvPr/>
        </p:nvSpPr>
        <p:spPr>
          <a:xfrm>
            <a:off x="10901475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1" name="Oval"/>
          <p:cNvSpPr/>
          <p:nvPr/>
        </p:nvSpPr>
        <p:spPr>
          <a:xfrm>
            <a:off x="10264964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2" name="Oval"/>
          <p:cNvSpPr/>
          <p:nvPr/>
        </p:nvSpPr>
        <p:spPr>
          <a:xfrm>
            <a:off x="9825700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Kernel Tri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Kernel Trick</a:t>
            </a:r>
          </a:p>
        </p:txBody>
      </p:sp>
      <p:sp>
        <p:nvSpPr>
          <p:cNvPr id="245" name="SVM applies the kernel trick to transform the input space into a higher-dimensional spac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t>SVM applies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kernel trick</a:t>
            </a:r>
            <a:r>
              <a:t> to transform the input space into a higher-dimensional space.</a:t>
            </a:r>
          </a:p>
          <a:p>
            <a:r>
              <a:t>This transformation (e.g., from 2D to 3D) makes it possible to separate data points linearly in the new space. </a:t>
            </a:r>
          </a:p>
          <a:p>
            <a:r>
              <a:t>Kernel functions systematically find support vector classifier in higher dimensions</a:t>
            </a:r>
            <a:r>
              <a:rPr lang="en-US"/>
              <a:t>.</a:t>
            </a:r>
            <a:endParaRPr lang="en-US"/>
          </a:p>
          <a:p>
            <a:r>
              <a:rPr lang="en-US"/>
              <a:t>However, this technique doesnt actually transform the data, rather find the similarity of points through some function.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Kernel Tri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Kernel Trick</a:t>
            </a:r>
          </a:p>
        </p:txBody>
      </p:sp>
      <p:pic>
        <p:nvPicPr>
          <p:cNvPr id="248" name="Screenshot 2024-12-09 at 10.05.58 AM.png" descr="Screenshot 2024-12-09 at 10.05.58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0" y="3438153"/>
            <a:ext cx="9067800" cy="5448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23" name="Support Vector Machines (SVMs) are machine learning algorithms that are used for classification and regression purpos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1480" indent="-411480" defTabSz="525780">
              <a:spcBef>
                <a:spcPts val="3700"/>
              </a:spcBef>
              <a:defRPr sz="342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Support Vector Machines</a:t>
            </a:r>
            <a:r>
              <a:t> (SVMs) are machine learning algorithms that are used for classification and regression purposes.</a:t>
            </a:r>
          </a:p>
          <a:p>
            <a:pPr marL="411480" indent="-411480" defTabSz="525780">
              <a:spcBef>
                <a:spcPts val="3700"/>
              </a:spcBef>
              <a:defRPr sz="3420"/>
            </a:pPr>
            <a:r>
              <a:t>SVMs are one of the powerful machine learning algorithms for classification, regression and outlier detection purposes.</a:t>
            </a:r>
          </a:p>
          <a:p>
            <a:pPr marL="411480" indent="-411480" defTabSz="525780">
              <a:spcBef>
                <a:spcPts val="3700"/>
              </a:spcBef>
              <a:defRPr sz="3420"/>
            </a:pPr>
            <a:r>
              <a:t>An SVM classifier builds a model that assigns new data points to one of the given categories. Thus, it can be viewed as a non-probabilistic binary linear classifier.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creenshot 2024-12-09 at 11.13.06 AM.png" descr="Screenshot 2024-12-09 at 11.13.06 AM.png"/>
          <p:cNvPicPr>
            <a:picLocks noChangeAspect="1"/>
          </p:cNvPicPr>
          <p:nvPr/>
        </p:nvPicPr>
        <p:blipFill>
          <a:blip r:embed="rId1"/>
          <a:srcRect l="12414" t="699" b="699"/>
          <a:stretch>
            <a:fillRect/>
          </a:stretch>
        </p:blipFill>
        <p:spPr>
          <a:xfrm>
            <a:off x="872132" y="1603983"/>
            <a:ext cx="11260622" cy="71627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Kernel Tri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Kernel Trick</a:t>
            </a:r>
          </a:p>
        </p:txBody>
      </p:sp>
      <p:sp>
        <p:nvSpPr>
          <p:cNvPr id="253" name="Different SVM algorithms used different SVM kernel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60705">
              <a:spcBef>
                <a:spcPts val="4000"/>
              </a:spcBef>
              <a:buSzTx/>
              <a:buNone/>
              <a:defRPr sz="3650"/>
            </a:pPr>
            <a:r>
              <a:t>Different SVM algorithms used different SVM kernels:</a:t>
            </a:r>
          </a:p>
          <a:p>
            <a:pPr marL="438785" indent="-438785" defTabSz="560705">
              <a:spcBef>
                <a:spcPts val="4000"/>
              </a:spcBef>
              <a:defRPr sz="3650"/>
            </a:pPr>
            <a:r>
              <a:t>Polynomial</a:t>
            </a:r>
          </a:p>
          <a:p>
            <a:pPr marL="438785" indent="-438785" defTabSz="560705">
              <a:spcBef>
                <a:spcPts val="4000"/>
              </a:spcBef>
              <a:defRPr sz="3650"/>
            </a:pPr>
            <a:r>
              <a:t>Linear</a:t>
            </a:r>
          </a:p>
          <a:p>
            <a:pPr marL="438785" indent="-438785" defTabSz="560705">
              <a:spcBef>
                <a:spcPts val="4000"/>
              </a:spcBef>
              <a:defRPr sz="3650"/>
            </a:pPr>
            <a:r>
              <a:t>Non- Linear </a:t>
            </a:r>
          </a:p>
          <a:p>
            <a:pPr marL="438785" indent="-438785" defTabSz="560705">
              <a:spcBef>
                <a:spcPts val="4000"/>
              </a:spcBef>
              <a:defRPr sz="3650"/>
            </a:pPr>
            <a:r>
              <a:t>RBF (Radial Basis Function )</a:t>
            </a:r>
          </a:p>
          <a:p>
            <a:pPr marL="438785" indent="-438785" defTabSz="560705">
              <a:spcBef>
                <a:spcPts val="4000"/>
              </a:spcBef>
              <a:defRPr sz="3650"/>
            </a:pPr>
            <a:r>
              <a:t>Sigmoid etc.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Kernel Tri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Kernel Trick</a:t>
            </a:r>
          </a:p>
        </p:txBody>
      </p:sp>
      <p:sp>
        <p:nvSpPr>
          <p:cNvPr id="256" name="Polynomial Kerne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Polynomial Kernel:</a:t>
            </a:r>
          </a:p>
          <a:p>
            <a:r>
              <a:t>This kernel is very popular in Natural Language Processing.The equation of this kernel is :</a:t>
            </a:r>
          </a:p>
          <a:p>
            <a:pPr marL="0" indent="0">
              <a:buSzTx/>
              <a:buNone/>
            </a:pPr>
            <a:r>
              <a:t>               K(x</a:t>
            </a:r>
            <a:r>
              <a:rPr baseline="-25000"/>
              <a:t>i</a:t>
            </a:r>
            <a:r>
              <a:t> , x</a:t>
            </a:r>
            <a:r>
              <a:rPr baseline="-25000"/>
              <a:t>j</a:t>
            </a:r>
            <a:r>
              <a:t> ) = (γ</a:t>
            </a:r>
            <a:r>
              <a:rPr lang="en-US"/>
              <a:t>(</a:t>
            </a:r>
            <a:r>
              <a:t>x</a:t>
            </a:r>
            <a:r>
              <a:rPr baseline="-25000"/>
              <a:t>i</a:t>
            </a:r>
            <a:r>
              <a:rPr lang="en-US"/>
              <a:t>.</a:t>
            </a:r>
            <a:r>
              <a:t> x</a:t>
            </a:r>
            <a:r>
              <a:rPr baseline="-25000"/>
              <a:t>j</a:t>
            </a:r>
            <a:r>
              <a:t> </a:t>
            </a:r>
            <a:r>
              <a:rPr lang="en-US"/>
              <a:t>)</a:t>
            </a:r>
            <a:r>
              <a:t>+ r)</a:t>
            </a:r>
            <a:r>
              <a:rPr baseline="30000"/>
              <a:t>d </a:t>
            </a:r>
            <a:r>
              <a:t>, γ &gt; 0</a:t>
            </a:r>
          </a:p>
          <a:p>
            <a:pPr marL="0" indent="0">
              <a:buSzTx/>
              <a:buNone/>
            </a:pPr>
            <a:r>
              <a:t>Where gama is a scaling factor, r is xi xj input points and d is the degree of polynomial.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creenshot 2024-12-09 at 11.04.50 AM.png" descr="Screenshot 2024-12-09 at 11.04.50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702" y="3087196"/>
            <a:ext cx="11533979" cy="40585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gular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Regularization</a:t>
            </a:r>
          </a:p>
        </p:txBody>
      </p:sp>
      <p:sp>
        <p:nvSpPr>
          <p:cNvPr id="261" name="Soft margin allows some misclassification errors in the training data to balance between margin maximization and classification accurac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rPr b="1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oft</a:t>
            </a:r>
            <a:r>
              <a: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margin</a:t>
            </a:r>
            <a:r>
              <a:t> allows some misclassification errors in the training data to balance between margin maximization and classification accuracy. </a:t>
            </a:r>
          </a:p>
          <a:p>
            <a:r>
              <a:t>The amount of tolerance for the misclassification  is controlled by a parameter called the Regularization hyperparameter C, which determines how much weight should be given to minimizing classification errors versus maximizing the margin.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gular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Regularization</a:t>
            </a:r>
          </a:p>
        </p:txBody>
      </p:sp>
      <p:sp>
        <p:nvSpPr>
          <p:cNvPr id="264" name="A high value of C means the model is harder in nature (less tolerant to misclassifications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high value of C means the model is harder in nature (less tolerant to misclassifications).</a:t>
            </a:r>
          </a:p>
          <a:p>
            <a:r>
              <a:t>A low value of C means that the model is softer in nature (more tolerant to misclassifications).</a:t>
            </a:r>
          </a:p>
          <a:p>
            <a:r>
              <a:t>C controls the Bias/Variance trade-off.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gular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Regularization</a:t>
            </a:r>
          </a:p>
        </p:txBody>
      </p:sp>
      <p:pic>
        <p:nvPicPr>
          <p:cNvPr id="267" name="Screenshot 2024-12-09 at 10.31.13 AM.png" descr="Screenshot 2024-12-09 at 10.31.13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100" y="2340941"/>
            <a:ext cx="9728600" cy="54047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8" name="C=100"/>
          <p:cNvSpPr txBox="1"/>
          <p:nvPr/>
        </p:nvSpPr>
        <p:spPr>
          <a:xfrm>
            <a:off x="6011013" y="8043584"/>
            <a:ext cx="1586231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C=100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gular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Regularization</a:t>
            </a:r>
          </a:p>
        </p:txBody>
      </p:sp>
      <p:pic>
        <p:nvPicPr>
          <p:cNvPr id="271" name="Screenshot 2024-12-09 at 10.31.19 AM.png" descr="Screenshot 2024-12-09 at 10.31.19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4341" y="2449833"/>
            <a:ext cx="8599885" cy="53217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2" name="C=1"/>
          <p:cNvSpPr txBox="1"/>
          <p:nvPr/>
        </p:nvSpPr>
        <p:spPr>
          <a:xfrm>
            <a:off x="6179494" y="8343119"/>
            <a:ext cx="1049580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C=1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raining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Process</a:t>
            </a:r>
          </a:p>
        </p:txBody>
      </p:sp>
      <p:sp>
        <p:nvSpPr>
          <p:cNvPr id="275" name="Determining a decision boundary that best separates the classes.…"/>
          <p:cNvSpPr txBox="1"/>
          <p:nvPr>
            <p:ph type="body" sz="half" idx="1"/>
          </p:nvPr>
        </p:nvSpPr>
        <p:spPr>
          <a:xfrm>
            <a:off x="952500" y="3004185"/>
            <a:ext cx="11784698" cy="31241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Determining a decision boundary that best separates the classes.</a:t>
            </a:r>
          </a:p>
          <a:p>
            <a:r>
              <a:t>We loss function tunes the parameters so that the margin is maximized:</a:t>
            </a:r>
            <a:r>
              <a:rPr lang="en-US"/>
              <a:t> </a:t>
            </a:r>
            <a:endParaRPr lang="en-US"/>
          </a:p>
        </p:txBody>
      </p:sp>
      <p:pic>
        <p:nvPicPr>
          <p:cNvPr id="276" name="Screenshot 2024-12-09 at 11.54.43 AM.png" descr="Screenshot 2024-12-09 at 11.54.43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7298" y="6176295"/>
            <a:ext cx="7200901" cy="1270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Determining a decision boundary that best separates the classes.…"/>
          <p:cNvSpPr txBox="1"/>
          <p:nvPr/>
        </p:nvSpPr>
        <p:spPr>
          <a:xfrm>
            <a:off x="952500" y="7828915"/>
            <a:ext cx="10963910" cy="104203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70000"/>
          </a:bodyPr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/>
              <a:t>The cost is 0 if the predicted value and the actual value are of the same sign. If they are not, we then calculate the loss value.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Appl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</a:t>
            </a:r>
          </a:p>
        </p:txBody>
      </p:sp>
      <p:sp>
        <p:nvSpPr>
          <p:cNvPr id="279" name="Image Classifi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4010" indent="-334010" defTabSz="426720">
              <a:spcBef>
                <a:spcPts val="3000"/>
              </a:spcBef>
              <a:defRPr sz="2775"/>
            </a:pPr>
            <a:r>
              <a:t>Image Classification</a:t>
            </a:r>
          </a:p>
          <a:p>
            <a:pPr marL="334010" indent="-334010" defTabSz="426720">
              <a:spcBef>
                <a:spcPts val="3000"/>
              </a:spcBef>
              <a:defRPr sz="2775"/>
            </a:pPr>
            <a:r>
              <a:t>Text Classification</a:t>
            </a:r>
          </a:p>
          <a:p>
            <a:pPr marL="334010" indent="-334010" defTabSz="426720">
              <a:spcBef>
                <a:spcPts val="3000"/>
              </a:spcBef>
              <a:defRPr sz="2775"/>
            </a:pPr>
            <a:r>
              <a:t>Bioinformatics</a:t>
            </a:r>
          </a:p>
          <a:p>
            <a:pPr marL="334010" indent="-334010" defTabSz="426720">
              <a:spcBef>
                <a:spcPts val="3000"/>
              </a:spcBef>
              <a:defRPr sz="2775"/>
            </a:pPr>
            <a:r>
              <a:t>Financial Forecasting</a:t>
            </a:r>
          </a:p>
          <a:p>
            <a:pPr marL="334010" indent="-334010" defTabSz="426720">
              <a:spcBef>
                <a:spcPts val="3000"/>
              </a:spcBef>
              <a:defRPr sz="2775"/>
            </a:pPr>
            <a:r>
              <a:t>Medical Diagnosis</a:t>
            </a:r>
          </a:p>
          <a:p>
            <a:pPr marL="334010" indent="-334010" defTabSz="426720">
              <a:spcBef>
                <a:spcPts val="3000"/>
              </a:spcBef>
              <a:defRPr sz="2775"/>
            </a:pPr>
            <a:r>
              <a:t>Marketing</a:t>
            </a:r>
          </a:p>
          <a:p>
            <a:pPr marL="334010" indent="-334010" defTabSz="426720">
              <a:spcBef>
                <a:spcPts val="3000"/>
              </a:spcBef>
              <a:defRPr sz="2775"/>
            </a:pPr>
            <a:r>
              <a:t>Geosciences</a:t>
            </a:r>
          </a:p>
          <a:p>
            <a:pPr marL="334010" indent="-334010" defTabSz="426720">
              <a:spcBef>
                <a:spcPts val="3000"/>
              </a:spcBef>
              <a:defRPr sz="2775"/>
            </a:pPr>
            <a:r>
              <a:t>Computer Vision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VMs can be used for linear classification purpos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SVMs can be used for linear classification purposes.</a:t>
            </a:r>
          </a:p>
          <a:p>
            <a:r>
              <a:t>In addition to performing linear classification, SVMs can efficiently perform a non-linear classification using the 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kernel trick</a:t>
            </a:r>
            <a:r>
              <a:t>.It enable us to implicitly map the inputs into high dimensional feature spaces.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ros of SV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Pros of SVM</a:t>
            </a:r>
          </a:p>
        </p:txBody>
      </p:sp>
      <p:sp>
        <p:nvSpPr>
          <p:cNvPr id="282" name="Effective in High Dimens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Effective in High Dimensions</a:t>
            </a:r>
          </a:p>
          <a:p>
            <a:r>
              <a:t>Robust to Overfitting</a:t>
            </a:r>
          </a:p>
          <a:p>
            <a:r>
              <a:t>Versatile Kernel Trick</a:t>
            </a:r>
          </a:p>
          <a:p>
            <a:r>
              <a:t>Clear Margin of Separation</a:t>
            </a:r>
          </a:p>
          <a:p>
            <a:r>
              <a:t>Memory Efficient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ons of SV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 of SVM</a:t>
            </a:r>
          </a:p>
        </p:txBody>
      </p:sp>
      <p:sp>
        <p:nvSpPr>
          <p:cNvPr id="285" name="Complexity with Large Datasets: Training time can be high with large datasets, making it less suitable for very large datase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7345" indent="-347345" defTabSz="443865">
              <a:spcBef>
                <a:spcPts val="3100"/>
              </a:spcBef>
              <a:defRPr sz="289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Complexity with Large Datasets</a:t>
            </a:r>
            <a:r>
              <a:t>: Training time can be high with large datasets, making it less suitable for very large datasets.</a:t>
            </a:r>
          </a:p>
          <a:p>
            <a:pPr marL="347345" indent="-347345" defTabSz="443865">
              <a:spcBef>
                <a:spcPts val="3100"/>
              </a:spcBef>
              <a:defRPr sz="289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Choice of Kernel</a:t>
            </a:r>
            <a:r>
              <a:t>: Selecting the right kernel and tuning the parameters can be challenging and requires domain knowledge.</a:t>
            </a:r>
          </a:p>
          <a:p>
            <a:pPr marL="347345" indent="-347345" defTabSz="443865">
              <a:spcBef>
                <a:spcPts val="3100"/>
              </a:spcBef>
              <a:defRPr sz="289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Less Effective with Noisy Data</a:t>
            </a:r>
            <a:r>
              <a:t>: Performance can degrade with overlapping classes and noisy data.</a:t>
            </a:r>
          </a:p>
          <a:p>
            <a:pPr marL="347345" indent="-347345" defTabSz="443865">
              <a:spcBef>
                <a:spcPts val="3100"/>
              </a:spcBef>
              <a:defRPr sz="289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Interpretability</a:t>
            </a:r>
            <a:r>
              <a:t>: The model can be less interpretable compared to simpler algorithms like logistic regression.</a:t>
            </a:r>
          </a:p>
          <a:p>
            <a:pPr marL="347345" indent="-347345" defTabSz="443865">
              <a:spcBef>
                <a:spcPts val="3100"/>
              </a:spcBef>
              <a:defRPr sz="289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Binary Classification</a:t>
            </a:r>
            <a:r>
              <a:t>: SVM is inherently a binary classifier.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ons of SV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Reference</a:t>
            </a:r>
            <a:endParaRPr lang="en-US"/>
          </a:p>
        </p:txBody>
      </p:sp>
      <p:sp>
        <p:nvSpPr>
          <p:cNvPr id="282" name="Effective in High Dimensions…"/>
          <p:cNvSpPr txBox="1"/>
          <p:nvPr>
            <p:ph type="body" idx="1"/>
          </p:nvPr>
        </p:nvSpPr>
        <p:spPr>
          <a:xfrm>
            <a:off x="1245870" y="2500630"/>
            <a:ext cx="11099800" cy="6286500"/>
          </a:xfrm>
          <a:prstGeom prst="rect">
            <a:avLst/>
          </a:prstGeom>
        </p:spPr>
        <p:txBody>
          <a:bodyPr>
            <a:normAutofit lnSpcReduction="10000"/>
          </a:bodyPr>
          <a:p>
            <a:r>
              <a:rPr lang="en-US"/>
              <a:t>https://towardsdatascience.com/support-vector-machine-introduction-to-machine-learning-algorithms-934a444fca47</a:t>
            </a:r>
            <a:endParaRPr lang="en-US"/>
          </a:p>
          <a:p>
            <a:r>
              <a:rPr lang="en-US"/>
              <a:t>https://medium.com/low-code-for-advanced-data-science/support-vector-machines-svm-an-intuitive-explanation-b084d6238106</a:t>
            </a:r>
            <a:endParaRPr lang="en-US"/>
          </a:p>
          <a:p>
            <a:r>
              <a:rPr lang="en-US"/>
              <a:t>https://www.youtube.com/watch?v=efR1C6CvhmE&amp;t=859s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shot 2024-12-09 at 9.11.24 AM.png" descr="Screenshot 2024-12-09 at 9.11.24 A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4288" y="2501900"/>
            <a:ext cx="5435601" cy="4749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Screenshot 2024-12-09 at 9.11.15 AM.png" descr="Screenshot 2024-12-09 at 9.11.1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05" y="2533650"/>
            <a:ext cx="5575301" cy="46863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31" name="How to place the classifier?"/>
          <p:cNvSpPr txBox="1"/>
          <p:nvPr>
            <p:ph type="body" sz="quarter" idx="1"/>
          </p:nvPr>
        </p:nvSpPr>
        <p:spPr>
          <a:xfrm>
            <a:off x="952500" y="2590800"/>
            <a:ext cx="10656190" cy="1454748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to place the classifier?</a:t>
            </a:r>
          </a:p>
        </p:txBody>
      </p:sp>
      <p:sp>
        <p:nvSpPr>
          <p:cNvPr id="132" name="Line"/>
          <p:cNvSpPr/>
          <p:nvPr/>
        </p:nvSpPr>
        <p:spPr>
          <a:xfrm>
            <a:off x="6596694" y="5298673"/>
            <a:ext cx="1" cy="1349819"/>
          </a:xfrm>
          <a:prstGeom prst="line">
            <a:avLst/>
          </a:prstGeom>
          <a:ln w="25400">
            <a:solidFill>
              <a:srgbClr val="97181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3" name="Line"/>
          <p:cNvSpPr/>
          <p:nvPr/>
        </p:nvSpPr>
        <p:spPr>
          <a:xfrm>
            <a:off x="2065827" y="5973582"/>
            <a:ext cx="842953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4" name="Oval"/>
          <p:cNvSpPr/>
          <p:nvPr/>
        </p:nvSpPr>
        <p:spPr>
          <a:xfrm>
            <a:off x="4931354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5" name="Oval"/>
          <p:cNvSpPr/>
          <p:nvPr/>
        </p:nvSpPr>
        <p:spPr>
          <a:xfrm>
            <a:off x="4571610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6" name="Oval"/>
          <p:cNvSpPr/>
          <p:nvPr/>
        </p:nvSpPr>
        <p:spPr>
          <a:xfrm>
            <a:off x="3623083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7" name="Oval"/>
          <p:cNvSpPr/>
          <p:nvPr/>
        </p:nvSpPr>
        <p:spPr>
          <a:xfrm>
            <a:off x="2746998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8" name="Oval"/>
          <p:cNvSpPr/>
          <p:nvPr/>
        </p:nvSpPr>
        <p:spPr>
          <a:xfrm>
            <a:off x="9518613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9" name="Oval"/>
          <p:cNvSpPr/>
          <p:nvPr/>
        </p:nvSpPr>
        <p:spPr>
          <a:xfrm>
            <a:off x="9158869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0" name="Oval"/>
          <p:cNvSpPr/>
          <p:nvPr/>
        </p:nvSpPr>
        <p:spPr>
          <a:xfrm>
            <a:off x="8457762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1" name="Oval"/>
          <p:cNvSpPr/>
          <p:nvPr/>
        </p:nvSpPr>
        <p:spPr>
          <a:xfrm>
            <a:off x="7631441" y="5650591"/>
            <a:ext cx="630594" cy="64598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2" name="Line"/>
          <p:cNvSpPr/>
          <p:nvPr/>
        </p:nvSpPr>
        <p:spPr>
          <a:xfrm>
            <a:off x="5658567" y="5193744"/>
            <a:ext cx="1" cy="1559677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3" name="Line"/>
          <p:cNvSpPr/>
          <p:nvPr/>
        </p:nvSpPr>
        <p:spPr>
          <a:xfrm>
            <a:off x="7415068" y="5193744"/>
            <a:ext cx="1" cy="1559677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3" animBg="1" advAuto="0"/>
      <p:bldP spid="132" grpId="1" animBg="1" advAuto="0"/>
      <p:bldP spid="142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46" name="How to place the classifier?"/>
          <p:cNvSpPr txBox="1"/>
          <p:nvPr>
            <p:ph type="body" sz="quarter" idx="1"/>
          </p:nvPr>
        </p:nvSpPr>
        <p:spPr>
          <a:xfrm>
            <a:off x="952500" y="2590800"/>
            <a:ext cx="10656190" cy="1454748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to place the classifier?</a:t>
            </a:r>
          </a:p>
        </p:txBody>
      </p:sp>
      <p:sp>
        <p:nvSpPr>
          <p:cNvPr id="147" name="Line"/>
          <p:cNvSpPr/>
          <p:nvPr/>
        </p:nvSpPr>
        <p:spPr>
          <a:xfrm>
            <a:off x="2249839" y="5973582"/>
            <a:ext cx="831524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8" name="Oval"/>
          <p:cNvSpPr/>
          <p:nvPr/>
        </p:nvSpPr>
        <p:spPr>
          <a:xfrm>
            <a:off x="4931354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9" name="Oval"/>
          <p:cNvSpPr/>
          <p:nvPr/>
        </p:nvSpPr>
        <p:spPr>
          <a:xfrm>
            <a:off x="4571610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0" name="Oval"/>
          <p:cNvSpPr/>
          <p:nvPr/>
        </p:nvSpPr>
        <p:spPr>
          <a:xfrm>
            <a:off x="3623083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1" name="Oval"/>
          <p:cNvSpPr/>
          <p:nvPr/>
        </p:nvSpPr>
        <p:spPr>
          <a:xfrm>
            <a:off x="2746998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2" name="Oval"/>
          <p:cNvSpPr/>
          <p:nvPr/>
        </p:nvSpPr>
        <p:spPr>
          <a:xfrm>
            <a:off x="9601297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3" name="Oval"/>
          <p:cNvSpPr/>
          <p:nvPr/>
        </p:nvSpPr>
        <p:spPr>
          <a:xfrm>
            <a:off x="8929538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4" name="Oval"/>
          <p:cNvSpPr/>
          <p:nvPr/>
        </p:nvSpPr>
        <p:spPr>
          <a:xfrm>
            <a:off x="8228430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5" name="Oval"/>
          <p:cNvSpPr/>
          <p:nvPr/>
        </p:nvSpPr>
        <p:spPr>
          <a:xfrm>
            <a:off x="7402109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6" name="Line"/>
          <p:cNvSpPr/>
          <p:nvPr/>
        </p:nvSpPr>
        <p:spPr>
          <a:xfrm>
            <a:off x="5658567" y="5193744"/>
            <a:ext cx="1" cy="1559677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7" name="Oval"/>
          <p:cNvSpPr/>
          <p:nvPr/>
        </p:nvSpPr>
        <p:spPr>
          <a:xfrm>
            <a:off x="5691687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6">
                  <a:hueOff val="7068528"/>
                  <a:satOff val="-63216"/>
                  <a:lumOff val="21330"/>
                </a:schemeClr>
              </a:gs>
              <a:gs pos="100000">
                <a:schemeClr val="accent6">
                  <a:hueOff val="10811956"/>
                  <a:satOff val="-58543"/>
                  <a:lumOff val="-9735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60" name="How to place the classifier?"/>
          <p:cNvSpPr txBox="1"/>
          <p:nvPr>
            <p:ph type="body" sz="quarter" idx="1"/>
          </p:nvPr>
        </p:nvSpPr>
        <p:spPr>
          <a:xfrm>
            <a:off x="952500" y="2590800"/>
            <a:ext cx="10656190" cy="1454748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to place the classifier?</a:t>
            </a:r>
          </a:p>
        </p:txBody>
      </p:sp>
      <p:sp>
        <p:nvSpPr>
          <p:cNvPr id="162" name="Line"/>
          <p:cNvSpPr/>
          <p:nvPr/>
        </p:nvSpPr>
        <p:spPr>
          <a:xfrm>
            <a:off x="6127630" y="5298673"/>
            <a:ext cx="1" cy="1349819"/>
          </a:xfrm>
          <a:prstGeom prst="line">
            <a:avLst/>
          </a:prstGeom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3" name="Line"/>
          <p:cNvSpPr/>
          <p:nvPr/>
        </p:nvSpPr>
        <p:spPr>
          <a:xfrm>
            <a:off x="1912862" y="5973582"/>
            <a:ext cx="795804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4" name="Oval"/>
          <p:cNvSpPr/>
          <p:nvPr/>
        </p:nvSpPr>
        <p:spPr>
          <a:xfrm>
            <a:off x="4931354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5" name="Oval"/>
          <p:cNvSpPr/>
          <p:nvPr/>
        </p:nvSpPr>
        <p:spPr>
          <a:xfrm>
            <a:off x="4571610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6" name="Oval"/>
          <p:cNvSpPr/>
          <p:nvPr/>
        </p:nvSpPr>
        <p:spPr>
          <a:xfrm>
            <a:off x="3623083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7" name="Oval"/>
          <p:cNvSpPr/>
          <p:nvPr/>
        </p:nvSpPr>
        <p:spPr>
          <a:xfrm>
            <a:off x="2746998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8" name="Oval"/>
          <p:cNvSpPr/>
          <p:nvPr/>
        </p:nvSpPr>
        <p:spPr>
          <a:xfrm>
            <a:off x="8815018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9" name="Oval"/>
          <p:cNvSpPr/>
          <p:nvPr/>
        </p:nvSpPr>
        <p:spPr>
          <a:xfrm>
            <a:off x="8455274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0" name="Oval"/>
          <p:cNvSpPr/>
          <p:nvPr/>
        </p:nvSpPr>
        <p:spPr>
          <a:xfrm>
            <a:off x="7618320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1" name="Oval"/>
          <p:cNvSpPr/>
          <p:nvPr/>
        </p:nvSpPr>
        <p:spPr>
          <a:xfrm>
            <a:off x="6693314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2" name="Line"/>
          <p:cNvSpPr/>
          <p:nvPr/>
        </p:nvSpPr>
        <p:spPr>
          <a:xfrm>
            <a:off x="5450747" y="6400946"/>
            <a:ext cx="63059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3" name="Line"/>
          <p:cNvSpPr/>
          <p:nvPr/>
        </p:nvSpPr>
        <p:spPr>
          <a:xfrm>
            <a:off x="6101526" y="6400946"/>
            <a:ext cx="63059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4" name="Maximal Margin Classifier"/>
          <p:cNvSpPr txBox="1"/>
          <p:nvPr/>
        </p:nvSpPr>
        <p:spPr>
          <a:xfrm>
            <a:off x="3295530" y="7204751"/>
            <a:ext cx="5664201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Maximal Margin Classifier</a:t>
            </a:r>
          </a:p>
        </p:txBody>
      </p:sp>
      <p:sp>
        <p:nvSpPr>
          <p:cNvPr id="156" name="Line"/>
          <p:cNvSpPr/>
          <p:nvPr/>
        </p:nvSpPr>
        <p:spPr>
          <a:xfrm>
            <a:off x="6096717" y="5165169"/>
            <a:ext cx="1" cy="1559677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animBg="1" advAuto="0"/>
      <p:bldP spid="156" grpId="1" bldLvl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wever, Maximal Margin Classifier are highly sensitive to outliers and often not suitable for real world dat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However, Maximal Margin Classifier are highly sensitive to outliers and often not suitable for real world data.</a:t>
            </a:r>
          </a:p>
          <a:p>
            <a:r>
              <a:t>That is why we opt for using Soft Margin Classifier.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79" name="How to place the classifier?"/>
          <p:cNvSpPr txBox="1"/>
          <p:nvPr>
            <p:ph type="body" sz="quarter" idx="1"/>
          </p:nvPr>
        </p:nvSpPr>
        <p:spPr>
          <a:xfrm>
            <a:off x="952500" y="2590800"/>
            <a:ext cx="10656190" cy="1454748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to place the classifier?</a:t>
            </a:r>
          </a:p>
        </p:txBody>
      </p:sp>
      <p:sp>
        <p:nvSpPr>
          <p:cNvPr id="181" name="Line"/>
          <p:cNvSpPr/>
          <p:nvPr/>
        </p:nvSpPr>
        <p:spPr>
          <a:xfrm>
            <a:off x="6780291" y="5298673"/>
            <a:ext cx="1" cy="1349819"/>
          </a:xfrm>
          <a:prstGeom prst="line">
            <a:avLst/>
          </a:prstGeom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2" name="Line"/>
          <p:cNvSpPr/>
          <p:nvPr/>
        </p:nvSpPr>
        <p:spPr>
          <a:xfrm>
            <a:off x="867880" y="5973582"/>
            <a:ext cx="900302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3" name="Oval"/>
          <p:cNvSpPr/>
          <p:nvPr/>
        </p:nvSpPr>
        <p:spPr>
          <a:xfrm>
            <a:off x="3658331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4" name="Oval"/>
          <p:cNvSpPr/>
          <p:nvPr/>
        </p:nvSpPr>
        <p:spPr>
          <a:xfrm>
            <a:off x="3298587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5" name="Oval"/>
          <p:cNvSpPr/>
          <p:nvPr/>
        </p:nvSpPr>
        <p:spPr>
          <a:xfrm>
            <a:off x="2350060" y="5650591"/>
            <a:ext cx="630595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6" name="Oval"/>
          <p:cNvSpPr/>
          <p:nvPr/>
        </p:nvSpPr>
        <p:spPr>
          <a:xfrm>
            <a:off x="1473975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7" name="Oval"/>
          <p:cNvSpPr/>
          <p:nvPr/>
        </p:nvSpPr>
        <p:spPr>
          <a:xfrm>
            <a:off x="8815018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8" name="Oval"/>
          <p:cNvSpPr/>
          <p:nvPr/>
        </p:nvSpPr>
        <p:spPr>
          <a:xfrm>
            <a:off x="8455274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9" name="Oval"/>
          <p:cNvSpPr/>
          <p:nvPr/>
        </p:nvSpPr>
        <p:spPr>
          <a:xfrm>
            <a:off x="7618320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0" name="Oval"/>
          <p:cNvSpPr/>
          <p:nvPr/>
        </p:nvSpPr>
        <p:spPr>
          <a:xfrm>
            <a:off x="6873185" y="5650591"/>
            <a:ext cx="630595" cy="64598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09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1" name="Oval"/>
          <p:cNvSpPr/>
          <p:nvPr/>
        </p:nvSpPr>
        <p:spPr>
          <a:xfrm>
            <a:off x="6056803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1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2" name="Oval"/>
          <p:cNvSpPr/>
          <p:nvPr/>
        </p:nvSpPr>
        <p:spPr>
          <a:xfrm>
            <a:off x="5842687" y="5650591"/>
            <a:ext cx="630594" cy="645984"/>
          </a:xfrm>
          <a:prstGeom prst="ellipse">
            <a:avLst/>
          </a:prstGeom>
          <a:gradFill>
            <a:gsLst>
              <a:gs pos="0">
                <a:schemeClr val="accent6">
                  <a:hueOff val="7068528"/>
                  <a:satOff val="-63216"/>
                  <a:lumOff val="21330"/>
                </a:schemeClr>
              </a:gs>
              <a:gs pos="100000">
                <a:schemeClr val="accent6">
                  <a:hueOff val="10811956"/>
                  <a:satOff val="-58543"/>
                  <a:lumOff val="-9735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6" name="Line"/>
          <p:cNvSpPr/>
          <p:nvPr/>
        </p:nvSpPr>
        <p:spPr>
          <a:xfrm>
            <a:off x="6779977" y="5021024"/>
            <a:ext cx="1" cy="1559677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1" animBg="1" advAuto="0"/>
      <p:bldP spid="156" grpId="1" bldLvl="0" animBg="1" advAuto="0"/>
    </p:bld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5108</Words>
  <Application>WPS Presentation</Application>
  <PresentationFormat/>
  <Paragraphs>215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SimSun</vt:lpstr>
      <vt:lpstr>Wingdings</vt:lpstr>
      <vt:lpstr>Helvetica Light</vt:lpstr>
      <vt:lpstr>Helvetica</vt:lpstr>
      <vt:lpstr>Helvetica Neue</vt:lpstr>
      <vt:lpstr>Microsoft YaHei</vt:lpstr>
      <vt:lpstr>汉仪旗黑</vt:lpstr>
      <vt:lpstr>Arial Unicode MS</vt:lpstr>
      <vt:lpstr>Helvetica Neue Medium</vt:lpstr>
      <vt:lpstr>Helvetica Light</vt:lpstr>
      <vt:lpstr>宋体-简</vt:lpstr>
      <vt:lpstr>Gradient</vt:lpstr>
      <vt:lpstr>SVM</vt:lpstr>
      <vt:lpstr>Introduction</vt:lpstr>
      <vt:lpstr>PowerPoint 演示文稿</vt:lpstr>
      <vt:lpstr>PowerPoint 演示文稿</vt:lpstr>
      <vt:lpstr>Introduction</vt:lpstr>
      <vt:lpstr>Introduction</vt:lpstr>
      <vt:lpstr>Introduction</vt:lpstr>
      <vt:lpstr>PowerPoint 演示文稿</vt:lpstr>
      <vt:lpstr>Introduction</vt:lpstr>
      <vt:lpstr>Introduction</vt:lpstr>
      <vt:lpstr>PowerPoint 演示文稿</vt:lpstr>
      <vt:lpstr>Key Concepts in SVM</vt:lpstr>
      <vt:lpstr>SVM Objective: Maximum Margin Hyperplane</vt:lpstr>
      <vt:lpstr>Key Concepts in SVM</vt:lpstr>
      <vt:lpstr>SVM Tuning Parameters</vt:lpstr>
      <vt:lpstr>PowerPoint 演示文稿</vt:lpstr>
      <vt:lpstr>PowerPoint 演示文稿</vt:lpstr>
      <vt:lpstr>Kernel Trick</vt:lpstr>
      <vt:lpstr>Kernel Trick</vt:lpstr>
      <vt:lpstr>PowerPoint 演示文稿</vt:lpstr>
      <vt:lpstr>Kernel Trick</vt:lpstr>
      <vt:lpstr>Kernel Trick</vt:lpstr>
      <vt:lpstr>PowerPoint 演示文稿</vt:lpstr>
      <vt:lpstr>Regularization</vt:lpstr>
      <vt:lpstr>Regularization</vt:lpstr>
      <vt:lpstr>Regularization</vt:lpstr>
      <vt:lpstr>Regularization</vt:lpstr>
      <vt:lpstr>Training Process</vt:lpstr>
      <vt:lpstr>Application</vt:lpstr>
      <vt:lpstr>Pros of SVM</vt:lpstr>
      <vt:lpstr>Cons of SVM</vt:lpstr>
      <vt:lpstr>Cons of SVM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 </dc:title>
  <dc:creator/>
  <cp:lastModifiedBy>kanizfatema</cp:lastModifiedBy>
  <cp:revision>5</cp:revision>
  <dcterms:created xsi:type="dcterms:W3CDTF">2024-12-09T10:30:22Z</dcterms:created>
  <dcterms:modified xsi:type="dcterms:W3CDTF">2024-12-09T10:30:22Z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2C8A13162CC1E343C6C256676D8CE2A6_42</vt:lpwstr>
  </property>
  <property fmtid="{D5CDD505-2E9C-101B-9397-08002B2CF9AE}" pid="3" name="KSOProductBuildVer">
    <vt:lpwstr>1033-6.10.2.8397</vt:lpwstr>
  </property>
</Properties>
</file>